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30279975" cy="42808525"/>
  <p:notesSz cx="6858000" cy="9144000"/>
  <p:defaultTextStyle>
    <a:defPPr>
      <a:defRPr lang="ja-JP"/>
    </a:defPPr>
    <a:lvl1pPr marL="0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1pPr>
    <a:lvl2pPr marL="2088084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2pPr>
    <a:lvl3pPr marL="4176170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3pPr>
    <a:lvl4pPr marL="6264254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4pPr>
    <a:lvl5pPr marL="8352339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5pPr>
    <a:lvl6pPr marL="10440423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6pPr>
    <a:lvl7pPr marL="12528509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7pPr>
    <a:lvl8pPr marL="14616593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8pPr>
    <a:lvl9pPr marL="16704677" algn="l" defTabSz="4176170" rtl="0" eaLnBrk="1" latinLnBrk="0" hangingPunct="1">
      <a:defRPr kumimoji="1"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3483">
          <p15:clr>
            <a:srgbClr val="A4A3A4"/>
          </p15:clr>
        </p15:guide>
        <p15:guide id="2" pos="10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C1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847" autoAdjust="0"/>
  </p:normalViewPr>
  <p:slideViewPr>
    <p:cSldViewPr>
      <p:cViewPr>
        <p:scale>
          <a:sx n="68" d="100"/>
          <a:sy n="68" d="100"/>
        </p:scale>
        <p:origin x="6568" y="14128"/>
      </p:cViewPr>
      <p:guideLst>
        <p:guide orient="horz" pos="13483"/>
        <p:guide pos="10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D4666-60A1-4C3D-8745-43A76AAC3BBE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7EEDF2-D188-4C36-9DB3-863B782E73C6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16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46181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892363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38544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784726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30907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677089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123270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569452" algn="l" defTabSz="892363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 1"/>
          <p:cNvSpPr>
            <a:spLocks noGrp="1" noRot="1" noChangeAspect="1"/>
          </p:cNvSpPr>
          <p:nvPr>
            <p:ph type="sldImg"/>
          </p:nvPr>
        </p:nvSpPr>
        <p:spPr>
          <a:xfrm>
            <a:off x="2216150" y="685800"/>
            <a:ext cx="2425700" cy="3429000"/>
          </a:xfrm>
        </p:spPr>
      </p:sp>
      <p:sp>
        <p:nvSpPr>
          <p:cNvPr id="3" name="ノート プレースホル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7EEDF2-D188-4C36-9DB3-863B782E73C6}" type="slidenum">
              <a:rPr kumimoji="1" lang="ja-JP" altLang="en-US" smtClean="0"/>
              <a:pPr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8630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270999" y="13298393"/>
            <a:ext cx="25737979" cy="9176086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41996" y="24258165"/>
            <a:ext cx="21195983" cy="109399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0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8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65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4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9558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6551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6935322" y="10712045"/>
            <a:ext cx="23871763" cy="228193220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5304256" y="10712045"/>
            <a:ext cx="71126400" cy="228193220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5589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9561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91909" y="27508445"/>
            <a:ext cx="25737979" cy="8502249"/>
          </a:xfrm>
        </p:spPr>
        <p:txBody>
          <a:bodyPr anchor="t"/>
          <a:lstStyle>
            <a:lvl1pPr algn="l">
              <a:defRPr sz="182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2391909" y="18144083"/>
            <a:ext cx="25737979" cy="9364362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88084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170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25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33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042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85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659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467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198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5304254" y="62399375"/>
            <a:ext cx="47496453" cy="176505890"/>
          </a:xfrm>
        </p:spPr>
        <p:txBody>
          <a:bodyPr/>
          <a:lstStyle>
            <a:lvl1pPr>
              <a:defRPr sz="12800"/>
            </a:lvl1pPr>
            <a:lvl2pPr>
              <a:defRPr sz="109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53305372" y="62399375"/>
            <a:ext cx="47501711" cy="176505890"/>
          </a:xfrm>
        </p:spPr>
        <p:txBody>
          <a:bodyPr/>
          <a:lstStyle>
            <a:lvl1pPr>
              <a:defRPr sz="12800"/>
            </a:lvl1pPr>
            <a:lvl2pPr>
              <a:defRPr sz="109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89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0" y="1714326"/>
            <a:ext cx="27251977" cy="71347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513999" y="9582374"/>
            <a:ext cx="13378914" cy="3993478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8084" indent="0">
              <a:buNone/>
              <a:defRPr sz="9200" b="1"/>
            </a:lvl2pPr>
            <a:lvl3pPr marL="4176170" indent="0">
              <a:buNone/>
              <a:defRPr sz="8200" b="1"/>
            </a:lvl3pPr>
            <a:lvl4pPr marL="6264254" indent="0">
              <a:buNone/>
              <a:defRPr sz="7300" b="1"/>
            </a:lvl4pPr>
            <a:lvl5pPr marL="8352339" indent="0">
              <a:buNone/>
              <a:defRPr sz="7300" b="1"/>
            </a:lvl5pPr>
            <a:lvl6pPr marL="10440423" indent="0">
              <a:buNone/>
              <a:defRPr sz="7300" b="1"/>
            </a:lvl6pPr>
            <a:lvl7pPr marL="12528509" indent="0">
              <a:buNone/>
              <a:defRPr sz="7300" b="1"/>
            </a:lvl7pPr>
            <a:lvl8pPr marL="14616593" indent="0">
              <a:buNone/>
              <a:defRPr sz="7300" b="1"/>
            </a:lvl8pPr>
            <a:lvl9pPr marL="16704677" indent="0">
              <a:buNone/>
              <a:defRPr sz="73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513999" y="13575852"/>
            <a:ext cx="13378914" cy="24664452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15381809" y="9582374"/>
            <a:ext cx="13384169" cy="3993478"/>
          </a:xfrm>
        </p:spPr>
        <p:txBody>
          <a:bodyPr anchor="b"/>
          <a:lstStyle>
            <a:lvl1pPr marL="0" indent="0">
              <a:buNone/>
              <a:defRPr sz="10900" b="1"/>
            </a:lvl1pPr>
            <a:lvl2pPr marL="2088084" indent="0">
              <a:buNone/>
              <a:defRPr sz="9200" b="1"/>
            </a:lvl2pPr>
            <a:lvl3pPr marL="4176170" indent="0">
              <a:buNone/>
              <a:defRPr sz="8200" b="1"/>
            </a:lvl3pPr>
            <a:lvl4pPr marL="6264254" indent="0">
              <a:buNone/>
              <a:defRPr sz="7300" b="1"/>
            </a:lvl4pPr>
            <a:lvl5pPr marL="8352339" indent="0">
              <a:buNone/>
              <a:defRPr sz="7300" b="1"/>
            </a:lvl5pPr>
            <a:lvl6pPr marL="10440423" indent="0">
              <a:buNone/>
              <a:defRPr sz="7300" b="1"/>
            </a:lvl6pPr>
            <a:lvl7pPr marL="12528509" indent="0">
              <a:buNone/>
              <a:defRPr sz="7300" b="1"/>
            </a:lvl7pPr>
            <a:lvl8pPr marL="14616593" indent="0">
              <a:buNone/>
              <a:defRPr sz="7300" b="1"/>
            </a:lvl8pPr>
            <a:lvl9pPr marL="16704677" indent="0">
              <a:buNone/>
              <a:defRPr sz="73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15381809" y="13575852"/>
            <a:ext cx="13384169" cy="24664452"/>
          </a:xfrm>
        </p:spPr>
        <p:txBody>
          <a:bodyPr/>
          <a:lstStyle>
            <a:lvl1pPr>
              <a:defRPr sz="109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3811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9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776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14001" y="1704413"/>
            <a:ext cx="9961904" cy="7253667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1838629" y="1704417"/>
            <a:ext cx="16927347" cy="3653589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09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514001" y="8958084"/>
            <a:ext cx="9961904" cy="29282223"/>
          </a:xfrm>
        </p:spPr>
        <p:txBody>
          <a:bodyPr/>
          <a:lstStyle>
            <a:lvl1pPr marL="0" indent="0">
              <a:buNone/>
              <a:defRPr sz="6400"/>
            </a:lvl1pPr>
            <a:lvl2pPr marL="2088084" indent="0">
              <a:buNone/>
              <a:defRPr sz="5500"/>
            </a:lvl2pPr>
            <a:lvl3pPr marL="4176170" indent="0">
              <a:buNone/>
              <a:defRPr sz="4600"/>
            </a:lvl3pPr>
            <a:lvl4pPr marL="6264254" indent="0">
              <a:buNone/>
              <a:defRPr sz="4100"/>
            </a:lvl4pPr>
            <a:lvl5pPr marL="8352339" indent="0">
              <a:buNone/>
              <a:defRPr sz="4100"/>
            </a:lvl5pPr>
            <a:lvl6pPr marL="10440423" indent="0">
              <a:buNone/>
              <a:defRPr sz="4100"/>
            </a:lvl6pPr>
            <a:lvl7pPr marL="12528509" indent="0">
              <a:buNone/>
              <a:defRPr sz="4100"/>
            </a:lvl7pPr>
            <a:lvl8pPr marL="14616593" indent="0">
              <a:buNone/>
              <a:defRPr sz="4100"/>
            </a:lvl8pPr>
            <a:lvl9pPr marL="16704677" indent="0">
              <a:buNone/>
              <a:defRPr sz="4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340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35087" y="29965968"/>
            <a:ext cx="18167985" cy="3537652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935087" y="3825021"/>
            <a:ext cx="18167985" cy="25685115"/>
          </a:xfrm>
        </p:spPr>
        <p:txBody>
          <a:bodyPr/>
          <a:lstStyle>
            <a:lvl1pPr marL="0" indent="0">
              <a:buNone/>
              <a:defRPr sz="14600"/>
            </a:lvl1pPr>
            <a:lvl2pPr marL="2088084" indent="0">
              <a:buNone/>
              <a:defRPr sz="12800"/>
            </a:lvl2pPr>
            <a:lvl3pPr marL="4176170" indent="0">
              <a:buNone/>
              <a:defRPr sz="10900"/>
            </a:lvl3pPr>
            <a:lvl4pPr marL="6264254" indent="0">
              <a:buNone/>
              <a:defRPr sz="9200"/>
            </a:lvl4pPr>
            <a:lvl5pPr marL="8352339" indent="0">
              <a:buNone/>
              <a:defRPr sz="9200"/>
            </a:lvl5pPr>
            <a:lvl6pPr marL="10440423" indent="0">
              <a:buNone/>
              <a:defRPr sz="9200"/>
            </a:lvl6pPr>
            <a:lvl7pPr marL="12528509" indent="0">
              <a:buNone/>
              <a:defRPr sz="9200"/>
            </a:lvl7pPr>
            <a:lvl8pPr marL="14616593" indent="0">
              <a:buNone/>
              <a:defRPr sz="9200"/>
            </a:lvl8pPr>
            <a:lvl9pPr marL="16704677" indent="0">
              <a:buNone/>
              <a:defRPr sz="92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35087" y="33503619"/>
            <a:ext cx="18167985" cy="5024053"/>
          </a:xfrm>
        </p:spPr>
        <p:txBody>
          <a:bodyPr/>
          <a:lstStyle>
            <a:lvl1pPr marL="0" indent="0">
              <a:buNone/>
              <a:defRPr sz="6400"/>
            </a:lvl1pPr>
            <a:lvl2pPr marL="2088084" indent="0">
              <a:buNone/>
              <a:defRPr sz="5500"/>
            </a:lvl2pPr>
            <a:lvl3pPr marL="4176170" indent="0">
              <a:buNone/>
              <a:defRPr sz="4600"/>
            </a:lvl3pPr>
            <a:lvl4pPr marL="6264254" indent="0">
              <a:buNone/>
              <a:defRPr sz="4100"/>
            </a:lvl4pPr>
            <a:lvl5pPr marL="8352339" indent="0">
              <a:buNone/>
              <a:defRPr sz="4100"/>
            </a:lvl5pPr>
            <a:lvl6pPr marL="10440423" indent="0">
              <a:buNone/>
              <a:defRPr sz="4100"/>
            </a:lvl6pPr>
            <a:lvl7pPr marL="12528509" indent="0">
              <a:buNone/>
              <a:defRPr sz="4100"/>
            </a:lvl7pPr>
            <a:lvl8pPr marL="14616593" indent="0">
              <a:buNone/>
              <a:defRPr sz="4100"/>
            </a:lvl8pPr>
            <a:lvl9pPr marL="16704677" indent="0">
              <a:buNone/>
              <a:defRPr sz="4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818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514000" y="1714326"/>
            <a:ext cx="27251977" cy="7134754"/>
          </a:xfrm>
          <a:prstGeom prst="rect">
            <a:avLst/>
          </a:prstGeom>
        </p:spPr>
        <p:txBody>
          <a:bodyPr vert="horz" lIns="417617" tIns="208808" rIns="417617" bIns="208808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514000" y="9988659"/>
            <a:ext cx="27251977" cy="28251648"/>
          </a:xfrm>
          <a:prstGeom prst="rect">
            <a:avLst/>
          </a:prstGeom>
        </p:spPr>
        <p:txBody>
          <a:bodyPr vert="horz" lIns="417617" tIns="208808" rIns="417617" bIns="208808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1513999" y="39677164"/>
            <a:ext cx="7065328" cy="2279158"/>
          </a:xfrm>
          <a:prstGeom prst="rect">
            <a:avLst/>
          </a:prstGeom>
        </p:spPr>
        <p:txBody>
          <a:bodyPr vert="horz" lIns="417617" tIns="208808" rIns="417617" bIns="208808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C5D87-63E1-4642-B846-1D45C9673B28}" type="datetimeFigureOut">
              <a:rPr kumimoji="1" lang="ja-JP" altLang="en-US" smtClean="0"/>
              <a:pPr/>
              <a:t>18/09/11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10345658" y="39677164"/>
            <a:ext cx="9588659" cy="2279158"/>
          </a:xfrm>
          <a:prstGeom prst="rect">
            <a:avLst/>
          </a:prstGeom>
        </p:spPr>
        <p:txBody>
          <a:bodyPr vert="horz" lIns="417617" tIns="208808" rIns="417617" bIns="208808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21700649" y="39677164"/>
            <a:ext cx="7065328" cy="2279158"/>
          </a:xfrm>
          <a:prstGeom prst="rect">
            <a:avLst/>
          </a:prstGeom>
        </p:spPr>
        <p:txBody>
          <a:bodyPr vert="horz" lIns="417617" tIns="208808" rIns="417617" bIns="208808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2ED74-95FA-4C55-9403-0AC872F616B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835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170" rtl="0" eaLnBrk="1" latinLnBrk="0" hangingPunct="1">
        <a:spcBef>
          <a:spcPct val="0"/>
        </a:spcBef>
        <a:buNone/>
        <a:defRPr kumimoji="1"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6064" indent="-1566064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138" indent="-1305053" algn="l" defTabSz="4176170" rtl="0" eaLnBrk="1" latinLnBrk="0" hangingPunct="1">
        <a:spcBef>
          <a:spcPct val="20000"/>
        </a:spcBef>
        <a:buFont typeface="Arial" pitchFamily="34" charset="0"/>
        <a:buChar char="–"/>
        <a:defRPr kumimoji="1"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212" indent="-1044042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109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296" indent="-1044042" algn="l" defTabSz="4176170" rtl="0" eaLnBrk="1" latinLnBrk="0" hangingPunct="1">
        <a:spcBef>
          <a:spcPct val="20000"/>
        </a:spcBef>
        <a:buFont typeface="Arial" pitchFamily="34" charset="0"/>
        <a:buChar char="–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381" indent="-1044042" algn="l" defTabSz="4176170" rtl="0" eaLnBrk="1" latinLnBrk="0" hangingPunct="1">
        <a:spcBef>
          <a:spcPct val="20000"/>
        </a:spcBef>
        <a:buFont typeface="Arial" pitchFamily="34" charset="0"/>
        <a:buChar char="»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4466" indent="-1044042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2551" indent="-1044042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0635" indent="-1044042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8720" indent="-1044042" algn="l" defTabSz="4176170" rtl="0" eaLnBrk="1" latinLnBrk="0" hangingPunct="1">
        <a:spcBef>
          <a:spcPct val="20000"/>
        </a:spcBef>
        <a:buFont typeface="Arial" pitchFamily="34" charset="0"/>
        <a:buChar char="•"/>
        <a:defRPr kumimoji="1"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084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170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254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339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0423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8509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6593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4677" algn="l" defTabSz="4176170" rtl="0" eaLnBrk="1" latinLnBrk="0" hangingPunct="1">
        <a:defRPr kumimoji="1"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jp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emf"/><Relationship Id="rId10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正方形/長方形 64"/>
          <p:cNvSpPr/>
          <p:nvPr/>
        </p:nvSpPr>
        <p:spPr>
          <a:xfrm>
            <a:off x="954411" y="22556390"/>
            <a:ext cx="14194576" cy="22557797"/>
          </a:xfrm>
          <a:prstGeom prst="rect">
            <a:avLst/>
          </a:prstGeom>
        </p:spPr>
        <p:txBody>
          <a:bodyPr wrap="square" lIns="89236" tIns="44618" rIns="89236" bIns="44618">
            <a:spAutoFit/>
          </a:bodyPr>
          <a:lstStyle/>
          <a:p>
            <a:pPr marL="836590" indent="-836590" algn="just">
              <a:buClr>
                <a:schemeClr val="tx1"/>
              </a:buClr>
            </a:pPr>
            <a:endParaRPr lang="en-US" altLang="ja-JP" sz="20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開発するシステム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AR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マーカーを</a:t>
            </a: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アプリで撮影し、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サーバに　　問い合わせを行い、端末上で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コンテンツの表示を行う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39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32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実現上の問題点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 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マーカの処理を行う場所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アプリを利用者の通信回線は携帯電話回線を想定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⇒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データの通信量を減らすため、アプリ内で処理</a:t>
            </a:r>
            <a:endParaRPr lang="en-US" altLang="ja-JP" sz="39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buClr>
                <a:schemeClr val="tx1"/>
              </a:buClr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② コンテンツ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モデルとテクスチャ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の表示方法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予め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を同梱した場合、アプリサイズが増幅し、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ダウンロード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に時間がかかる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⇒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サーバ側でコンテンツを管理し、</a:t>
            </a:r>
            <a:r>
              <a:rPr lang="en-US" altLang="ja-JP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マーカで認識する　毎にサーバに問い合わせをし、コンテンツをダウンロード</a:t>
            </a:r>
            <a:endParaRPr lang="en-US" altLang="ja-JP" sz="39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buClr>
                <a:schemeClr val="tx1"/>
              </a:buClr>
            </a:pP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③ 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サーバをどのように公開するか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en-US" altLang="ja-JP" sz="3900" b="1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	</a:t>
            </a:r>
            <a:r>
              <a:rPr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プロトタイプ段階から公開を想定して開発</a:t>
            </a:r>
            <a:endParaRPr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en-US" altLang="ja-JP" sz="40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	</a:t>
            </a:r>
            <a:r>
              <a:rPr lang="ja-JP" altLang="en-US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Amazon Web Services</a:t>
            </a:r>
            <a:r>
              <a:rPr lang="ja-JP" altLang="en-US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を利用して公開</a:t>
            </a:r>
            <a:endParaRPr lang="en-US" altLang="ja-JP" sz="40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40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40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④ どの</a:t>
            </a:r>
            <a:r>
              <a:rPr lang="en-US" altLang="ja-JP" sz="4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OS</a:t>
            </a:r>
            <a:r>
              <a:rPr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でアプリ開発を行うか</a:t>
            </a:r>
            <a:endParaRPr lang="en-US" altLang="ja-JP" sz="40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en-US" altLang="ja-JP" sz="4000" b="1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	</a:t>
            </a:r>
            <a:r>
              <a:rPr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- 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アプリの作成事例が豊富・無料</a:t>
            </a:r>
            <a:endParaRPr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en-US" altLang="ja-JP" sz="40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	</a:t>
            </a:r>
            <a:r>
              <a:rPr lang="ja-JP" altLang="en-US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40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40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でアプリ開発</a:t>
            </a:r>
            <a:endParaRPr lang="en-US" altLang="ja-JP" sz="40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4000" dirty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⑤ 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最新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の端末への対応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の最新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ver.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に対応した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ライブラリが必要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⇒</a:t>
            </a:r>
            <a:r>
              <a:rPr lang="en-US" altLang="ja-JP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 4.1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以上に対応した「</a:t>
            </a:r>
            <a:r>
              <a:rPr lang="en-US" altLang="ja-JP" sz="3900" dirty="0" err="1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」を使用</a:t>
            </a:r>
            <a:r>
              <a:rPr lang="en-US" altLang="ja-JP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39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r>
              <a:rPr lang="ja-JP" altLang="en-US" sz="3900" b="1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39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600"/>
              </a:lnSpc>
              <a:buClr>
                <a:schemeClr val="tx1"/>
              </a:buClr>
            </a:pPr>
            <a:endParaRPr lang="en-US" altLang="ja-JP" sz="39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954411" y="872477"/>
            <a:ext cx="28515167" cy="3044391"/>
          </a:xfrm>
          <a:prstGeom prst="rect">
            <a:avLst/>
          </a:prstGeom>
          <a:ln w="190500" cmpd="sng">
            <a:solidFill>
              <a:srgbClr val="00B0F0"/>
            </a:solidFill>
          </a:ln>
        </p:spPr>
        <p:txBody>
          <a:bodyPr wrap="square" lIns="89236" tIns="44618" rIns="89236" bIns="44618">
            <a:spAutoFit/>
          </a:bodyPr>
          <a:lstStyle/>
          <a:p>
            <a:pPr algn="ctr"/>
            <a:r>
              <a:rPr lang="ja-JP" altLang="en-US" sz="9400" dirty="0" smtClean="0"/>
              <a:t>接触型移動通信端末と</a:t>
            </a:r>
            <a:r>
              <a:rPr lang="en-US" altLang="ja-JP" sz="9400" dirty="0" smtClean="0"/>
              <a:t>AR</a:t>
            </a:r>
            <a:r>
              <a:rPr lang="ja-JP" altLang="en-US" sz="9400" dirty="0" smtClean="0"/>
              <a:t>技術を用いた</a:t>
            </a:r>
            <a:endParaRPr lang="en-US" altLang="ja-JP" sz="9400" dirty="0" smtClean="0"/>
          </a:p>
          <a:p>
            <a:pPr algn="ctr"/>
            <a:r>
              <a:rPr lang="ja-JP" altLang="en-US" sz="9400" dirty="0" smtClean="0"/>
              <a:t>学内案内システムの開発</a:t>
            </a:r>
            <a:endParaRPr lang="ja-JP" altLang="en-US" sz="9400" dirty="0"/>
          </a:p>
        </p:txBody>
      </p:sp>
      <p:sp>
        <p:nvSpPr>
          <p:cNvPr id="11" name="正方形/長方形 10"/>
          <p:cNvSpPr/>
          <p:nvPr/>
        </p:nvSpPr>
        <p:spPr>
          <a:xfrm>
            <a:off x="954411" y="4575290"/>
            <a:ext cx="28515168" cy="7626343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t"/>
          <a:lstStyle/>
          <a:p>
            <a:pPr marL="2924675" lvl="1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solidFill>
                <a:schemeClr val="tx1"/>
              </a:solidFill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依頼相手：</a:t>
            </a:r>
            <a:r>
              <a:rPr lang="ja-JP" altLang="en-US" sz="39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九州工業大学　情報工学部　広報室</a:t>
            </a:r>
            <a:endParaRPr lang="en-US" altLang="ja-JP" sz="39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オープンキャンパスや飯塚サイエンスギャラリー（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ISG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フェスタ）等、外部の方を対象にしたイベントを企画、運営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依頼相手の要望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要望① 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更なるコンテンツと端末の拡充、動的なコンテンツをわかりやすく伝えたい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要望② 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外部の方に見せるコンテンツの内容を簡易</a:t>
            </a: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的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にし、新しいものを追加したい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solidFill>
                <a:schemeClr val="tx1"/>
              </a:solidFill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7000" u="sng" dirty="0" smtClean="0">
              <a:solidFill>
                <a:schemeClr val="tx1"/>
              </a:solidFill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ea typeface="ＭＳ Ｐゴシック" charset="-128"/>
            </a:endParaRPr>
          </a:p>
          <a:p>
            <a:pPr>
              <a:lnSpc>
                <a:spcPts val="5200"/>
              </a:lnSpc>
            </a:pPr>
            <a:endParaRPr lang="en-US" altLang="ja-JP" sz="3900" dirty="0" smtClean="0">
              <a:ea typeface="ＭＳ Ｐゴシック" charset="-128"/>
            </a:endParaRPr>
          </a:p>
          <a:p>
            <a:pPr>
              <a:lnSpc>
                <a:spcPts val="5200"/>
              </a:lnSpc>
              <a:buNone/>
            </a:pPr>
            <a:endParaRPr lang="en-US" altLang="ja-JP" sz="3900" dirty="0" smtClean="0">
              <a:solidFill>
                <a:srgbClr val="FF0000"/>
              </a:solidFill>
              <a:latin typeface="+mn-ea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solidFill>
                <a:schemeClr val="tx1"/>
              </a:solidFill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ja-JP" altLang="en-US" sz="3900" dirty="0" smtClean="0">
              <a:ea typeface="ＭＳ Ｐゴシック" charset="-128"/>
            </a:endParaRPr>
          </a:p>
          <a:p>
            <a:pPr marL="836590" indent="-836590" algn="just">
              <a:lnSpc>
                <a:spcPts val="5200"/>
              </a:lnSpc>
              <a:buClr>
                <a:schemeClr val="tx1"/>
              </a:buClr>
            </a:pPr>
            <a:endParaRPr lang="en-US" altLang="ja-JP" sz="3900" dirty="0" smtClean="0"/>
          </a:p>
        </p:txBody>
      </p:sp>
      <p:sp>
        <p:nvSpPr>
          <p:cNvPr id="15" name="正方形/長方形 14"/>
          <p:cNvSpPr/>
          <p:nvPr/>
        </p:nvSpPr>
        <p:spPr>
          <a:xfrm>
            <a:off x="954412" y="12800252"/>
            <a:ext cx="14035372" cy="9108065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t"/>
          <a:lstStyle/>
          <a:p>
            <a:pPr algn="just"/>
            <a:endParaRPr lang="en-US" altLang="ja-JP" sz="4700" dirty="0" smtClean="0"/>
          </a:p>
          <a:p>
            <a:pPr algn="just"/>
            <a:endParaRPr lang="en-US" altLang="ja-JP" sz="4700" dirty="0" smtClean="0"/>
          </a:p>
        </p:txBody>
      </p:sp>
      <p:sp>
        <p:nvSpPr>
          <p:cNvPr id="24" name="正方形/長方形 23"/>
          <p:cNvSpPr/>
          <p:nvPr/>
        </p:nvSpPr>
        <p:spPr>
          <a:xfrm>
            <a:off x="954411" y="22484382"/>
            <a:ext cx="14050565" cy="19726446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t"/>
          <a:lstStyle/>
          <a:p>
            <a:pPr>
              <a:buClr>
                <a:srgbClr val="00B0F0"/>
              </a:buClr>
            </a:pPr>
            <a:endParaRPr lang="en-US" altLang="ja-JP" sz="3900" dirty="0"/>
          </a:p>
          <a:p>
            <a:pPr marL="501954" indent="-501954">
              <a:buFont typeface="Wingdings" pitchFamily="2" charset="2"/>
              <a:buChar char="n"/>
            </a:pPr>
            <a:endParaRPr lang="en-US" altLang="ja-JP" sz="3900" dirty="0" smtClean="0"/>
          </a:p>
          <a:p>
            <a:pPr marL="892363" lvl="1" indent="-501954"/>
            <a:r>
              <a:rPr lang="en-US" altLang="ja-JP" sz="3900" dirty="0" smtClean="0"/>
              <a:t>   </a:t>
            </a:r>
            <a:endParaRPr lang="en-US" altLang="ja-JP" sz="3900" dirty="0"/>
          </a:p>
        </p:txBody>
      </p:sp>
      <p:sp>
        <p:nvSpPr>
          <p:cNvPr id="25" name="正方形/長方形 24"/>
          <p:cNvSpPr/>
          <p:nvPr/>
        </p:nvSpPr>
        <p:spPr>
          <a:xfrm>
            <a:off x="2495461" y="12416991"/>
            <a:ext cx="10930014" cy="92790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ctr"/>
          <a:lstStyle/>
          <a:p>
            <a:r>
              <a:rPr lang="en-US" altLang="ja-JP" sz="5900" dirty="0" smtClean="0"/>
              <a:t> 2.</a:t>
            </a:r>
            <a:r>
              <a:rPr lang="ja-JP" altLang="en-US" sz="5900" dirty="0" smtClean="0"/>
              <a:t>本年度での目標と開発の流れ</a:t>
            </a:r>
            <a:endParaRPr lang="ja-JP" altLang="en-US" sz="5900" dirty="0"/>
          </a:p>
        </p:txBody>
      </p:sp>
      <p:sp>
        <p:nvSpPr>
          <p:cNvPr id="37" name="正方形/長方形 36"/>
          <p:cNvSpPr/>
          <p:nvPr/>
        </p:nvSpPr>
        <p:spPr>
          <a:xfrm>
            <a:off x="15545023" y="12823542"/>
            <a:ext cx="13924556" cy="22046215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t"/>
          <a:lstStyle/>
          <a:p>
            <a:pPr lvl="1" algn="just"/>
            <a:endParaRPr lang="en-US" altLang="ja-JP" sz="3900" dirty="0" smtClean="0"/>
          </a:p>
        </p:txBody>
      </p:sp>
      <p:sp>
        <p:nvSpPr>
          <p:cNvPr id="38" name="正方形/長方形 37"/>
          <p:cNvSpPr/>
          <p:nvPr/>
        </p:nvSpPr>
        <p:spPr>
          <a:xfrm>
            <a:off x="16841103" y="12373614"/>
            <a:ext cx="6871445" cy="9712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ctr"/>
          <a:lstStyle/>
          <a:p>
            <a:r>
              <a:rPr lang="en-US" altLang="ja-JP" sz="5900" dirty="0" smtClean="0"/>
              <a:t> 4.</a:t>
            </a:r>
            <a:r>
              <a:rPr lang="ja-JP" altLang="en-US" sz="5900" dirty="0" smtClean="0"/>
              <a:t> 開発したシステム</a:t>
            </a:r>
            <a:endParaRPr lang="ja-JP" altLang="en-US" sz="5900" dirty="0"/>
          </a:p>
        </p:txBody>
      </p:sp>
      <p:sp>
        <p:nvSpPr>
          <p:cNvPr id="41" name="正方形/長方形 40"/>
          <p:cNvSpPr/>
          <p:nvPr/>
        </p:nvSpPr>
        <p:spPr>
          <a:xfrm>
            <a:off x="15545023" y="35589838"/>
            <a:ext cx="13924555" cy="6620989"/>
          </a:xfrm>
          <a:prstGeom prst="rect">
            <a:avLst/>
          </a:prstGeom>
          <a:noFill/>
          <a:ln w="1905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t"/>
          <a:lstStyle/>
          <a:p>
            <a:pPr marL="669272" indent="-669272" algn="just">
              <a:lnSpc>
                <a:spcPts val="5500"/>
              </a:lnSpc>
              <a:buFont typeface="Wingdings" pitchFamily="2" charset="2"/>
              <a:buChar char="n"/>
            </a:pP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 algn="just">
              <a:lnSpc>
                <a:spcPts val="5500"/>
              </a:lnSpc>
              <a:buFont typeface="Wingdings" pitchFamily="2" charset="2"/>
              <a:buChar char="n"/>
            </a:pPr>
            <a:r>
              <a:rPr lang="ja-JP" altLang="en-US" sz="3900" b="1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lang="en-US" altLang="ja-JP" sz="3900" b="1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本年度の取り組みにより、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アプリの環境構築が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容易になった。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ISG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フェスタに向けて、</a:t>
            </a:r>
            <a:r>
              <a:rPr lang="en-US" altLang="ja-JP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モデルの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コンテンツをより充実させ、多くの端末に対応させる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ことが出来た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 algn="just">
              <a:lnSpc>
                <a:spcPts val="5500"/>
              </a:lnSpc>
              <a:buFont typeface="Wingdings" pitchFamily="2" charset="2"/>
              <a:buChar char="n"/>
            </a:pPr>
            <a:r>
              <a:rPr lang="ja-JP" altLang="en-US" sz="3900" b="1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今後の課題</a:t>
            </a:r>
            <a:endParaRPr lang="en-US" altLang="ja-JP" sz="3900" b="1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来年度はコンテンツ管理者が利用する機能について、　</a:t>
            </a:r>
            <a:endParaRPr lang="en-US" altLang="ja-JP" sz="39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>
              <a:lnSpc>
                <a:spcPts val="5500"/>
              </a:lnSpc>
            </a:pPr>
            <a:r>
              <a:rPr lang="ja-JP" altLang="en-US" sz="39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大学広報室と共に実用化に向け機能の追加を行っていく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/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 algn="just"/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 algn="just"/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669272" indent="-669272" algn="just"/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2" name="正方形/長方形 41"/>
          <p:cNvSpPr/>
          <p:nvPr/>
        </p:nvSpPr>
        <p:spPr>
          <a:xfrm>
            <a:off x="16303702" y="35301806"/>
            <a:ext cx="7946246" cy="5000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ctr"/>
          <a:lstStyle/>
          <a:p>
            <a:r>
              <a:rPr lang="en-US" altLang="ja-JP" sz="5900" dirty="0" smtClean="0"/>
              <a:t> 5.</a:t>
            </a:r>
            <a:r>
              <a:rPr lang="ja-JP" altLang="en-US" sz="5900" dirty="0" smtClean="0"/>
              <a:t>まとめと今後の課題</a:t>
            </a:r>
            <a:endParaRPr lang="ja-JP" altLang="en-US" sz="5900" dirty="0"/>
          </a:p>
        </p:txBody>
      </p:sp>
      <p:sp>
        <p:nvSpPr>
          <p:cNvPr id="111" name="Rectangle 6"/>
          <p:cNvSpPr>
            <a:spLocks/>
          </p:cNvSpPr>
          <p:nvPr/>
        </p:nvSpPr>
        <p:spPr bwMode="auto">
          <a:xfrm>
            <a:off x="6769245" y="15512582"/>
            <a:ext cx="1159595" cy="214129"/>
          </a:xfrm>
          <a:prstGeom prst="rect">
            <a:avLst/>
          </a:prstGeom>
          <a:solidFill>
            <a:schemeClr val="bg1"/>
          </a:solidFill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7182" tIns="37182" rIns="37182" bIns="37182" anchor="ctr"/>
          <a:lstStyle/>
          <a:p>
            <a:r>
              <a:rPr lang="ja-JP" altLang="en-US" sz="1800" dirty="0">
                <a:solidFill>
                  <a:srgbClr val="FFFFFF"/>
                </a:solidFill>
                <a:ea typeface="ＭＳ Ｐゴシック" charset="-128"/>
              </a:rPr>
              <a:t>Ｘ</a:t>
            </a:r>
          </a:p>
        </p:txBody>
      </p:sp>
      <p:sp>
        <p:nvSpPr>
          <p:cNvPr id="12" name="正方形/長方形 11"/>
          <p:cNvSpPr/>
          <p:nvPr/>
        </p:nvSpPr>
        <p:spPr>
          <a:xfrm>
            <a:off x="2495461" y="4159174"/>
            <a:ext cx="6500858" cy="9712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ctr"/>
          <a:lstStyle/>
          <a:p>
            <a:r>
              <a:rPr lang="en-US" altLang="ja-JP" sz="5900" dirty="0" smtClean="0"/>
              <a:t> 1.</a:t>
            </a:r>
            <a:r>
              <a:rPr lang="ja-JP" altLang="en-US" sz="5900" dirty="0" smtClean="0"/>
              <a:t>プロジェクト概要</a:t>
            </a:r>
            <a:endParaRPr lang="ja-JP" altLang="en-US" sz="5900" dirty="0"/>
          </a:p>
        </p:txBody>
      </p:sp>
      <p:sp>
        <p:nvSpPr>
          <p:cNvPr id="236" name="正方形/長方形 235"/>
          <p:cNvSpPr/>
          <p:nvPr/>
        </p:nvSpPr>
        <p:spPr>
          <a:xfrm>
            <a:off x="954412" y="13222121"/>
            <a:ext cx="14035372" cy="8412899"/>
          </a:xfrm>
          <a:prstGeom prst="rect">
            <a:avLst/>
          </a:prstGeom>
        </p:spPr>
        <p:txBody>
          <a:bodyPr wrap="square" lIns="89236" tIns="44618" rIns="89236" bIns="44618">
            <a:spAutoFit/>
          </a:bodyPr>
          <a:lstStyle/>
          <a:p>
            <a:pPr marL="836590" indent="-836590" algn="just">
              <a:lnSpc>
                <a:spcPts val="59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本年度での目標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昨年作成したプロトタイプの改良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コンテンツの拡充</a:t>
            </a:r>
            <a:endParaRPr lang="en-US" altLang="ja-JP" sz="39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メンバー構成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- M2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：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4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名、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M1 :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8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名の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1</a:t>
            </a: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2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名で構成</a:t>
            </a:r>
            <a:endParaRPr lang="en-US" altLang="ja-JP" sz="39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開発の流れ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①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チームに分かれ、必要な機能検討及び調査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②プロトタイプの改良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900"/>
              </a:lnSpc>
              <a:buClr>
                <a:schemeClr val="tx1"/>
              </a:buClr>
            </a:pP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各チームで改良点を共有・検討し、システムを構築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54" name="正方形/長方形 353"/>
          <p:cNvSpPr/>
          <p:nvPr/>
        </p:nvSpPr>
        <p:spPr>
          <a:xfrm>
            <a:off x="15612529" y="13417730"/>
            <a:ext cx="13857050" cy="21890947"/>
          </a:xfrm>
          <a:prstGeom prst="rect">
            <a:avLst/>
          </a:prstGeom>
        </p:spPr>
        <p:txBody>
          <a:bodyPr wrap="square" lIns="89236" tIns="44618" rIns="89236" bIns="44618">
            <a:spAutoFit/>
          </a:bodyPr>
          <a:lstStyle/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39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「</a:t>
            </a:r>
            <a:r>
              <a:rPr lang="en-US" altLang="ja-JP" sz="3900" dirty="0" err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</a:t>
            </a:r>
            <a:r>
              <a:rPr lang="en-US" altLang="ja-JP" sz="39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nity+vuforia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」をベースに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endParaRPr lang="en-US" altLang="ja-JP" sz="39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ビルドに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JDK8, Android SDK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を用いる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endParaRPr lang="en-US" altLang="ja-JP" sz="39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en-US" altLang="ja-JP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- 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作ったコンテンツとマーカーを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Unity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上で対応させ、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任意のマーカーに任意のモデルを表示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- 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マーカに対応するコンテンツが無い時はダミー画像を表示</a:t>
            </a:r>
            <a:endParaRPr lang="en-US" altLang="ja-JP" sz="39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endParaRPr lang="en-US" altLang="ja-JP" sz="39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836590" indent="-836590" algn="just">
              <a:lnSpc>
                <a:spcPts val="5000"/>
              </a:lnSpc>
              <a:buClr>
                <a:schemeClr val="tx1"/>
              </a:buClr>
              <a:buFont typeface="Wingdings" pitchFamily="2" charset="2"/>
              <a:buChar char="n"/>
            </a:pP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en-US" altLang="ja-JP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  <a:endParaRPr lang="en-US" altLang="ja-JP" sz="39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Ruby + </a:t>
            </a:r>
            <a:r>
              <a:rPr lang="en-US" altLang="ja-JP" sz="39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redis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(KVS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型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DB)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で構成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⇒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Ruby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はプロトタイプ開発に向く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⇒</a:t>
            </a:r>
            <a:r>
              <a:rPr lang="en-US" altLang="ja-JP" sz="39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redis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は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KVS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型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DB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の中で高速かつ運用が容易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- API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の仕様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・マーカ番号に対応するコンテンツ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を返す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・使用中マーカのリストを返す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just">
              <a:lnSpc>
                <a:spcPts val="5000"/>
              </a:lnSpc>
              <a:buClr>
                <a:schemeClr val="tx1"/>
              </a:buClr>
            </a:pP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=&gt;</a:t>
            </a:r>
            <a:r>
              <a:rPr lang="ja-JP" altLang="en-US" sz="39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39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側での速度の改善</a:t>
            </a:r>
            <a:endParaRPr lang="en-US" altLang="ja-JP" sz="39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26" name="正方形/長方形 125"/>
          <p:cNvSpPr/>
          <p:nvPr/>
        </p:nvSpPr>
        <p:spPr bwMode="auto">
          <a:xfrm>
            <a:off x="3258667" y="9611721"/>
            <a:ext cx="15916236" cy="2191844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algn="ctr" defTabSz="892363"/>
            <a:r>
              <a:rPr kumimoji="0" lang="ja-JP" altLang="en-US" sz="4800" kern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kumimoji="0" lang="en-US" altLang="ja-JP" sz="4800" kern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AR(</a:t>
            </a:r>
            <a:r>
              <a:rPr lang="ja-JP" altLang="en-US" sz="4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拡張現実</a:t>
            </a:r>
            <a:r>
              <a:rPr kumimoji="0" lang="en-US" altLang="ja-JP" sz="4800" kern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kumimoji="0" lang="ja-JP" altLang="en-US" sz="4800" kern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endParaRPr kumimoji="0" lang="en-US" altLang="ja-JP" sz="4800" kern="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ctr" defTabSz="892363"/>
            <a:r>
              <a:rPr kumimoji="0" lang="ja-JP" altLang="en-US" sz="4800" kern="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grpSp>
        <p:nvGrpSpPr>
          <p:cNvPr id="48" name="グループ化 47"/>
          <p:cNvGrpSpPr/>
          <p:nvPr/>
        </p:nvGrpSpPr>
        <p:grpSpPr>
          <a:xfrm>
            <a:off x="16333711" y="15719512"/>
            <a:ext cx="12381577" cy="5206258"/>
            <a:chOff x="142844" y="1497558"/>
            <a:chExt cx="8285492" cy="2917066"/>
          </a:xfrm>
        </p:grpSpPr>
        <p:pic>
          <p:nvPicPr>
            <p:cNvPr id="49" name="Picture 2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5802" y="1657397"/>
              <a:ext cx="3222353" cy="2292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29322" y="2214560"/>
              <a:ext cx="1130910" cy="1130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" name="角丸四角形 50"/>
            <p:cNvSpPr/>
            <p:nvPr/>
          </p:nvSpPr>
          <p:spPr>
            <a:xfrm>
              <a:off x="6471541" y="3485930"/>
              <a:ext cx="1500198" cy="928694"/>
            </a:xfrm>
            <a:prstGeom prst="roundRect">
              <a:avLst/>
            </a:prstGeom>
            <a:solidFill>
              <a:sysClr val="window" lastClr="FFFFFF"/>
            </a:solidFill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  <p:sp>
          <p:nvSpPr>
            <p:cNvPr id="52" name="角丸四角形吹き出し 51"/>
            <p:cNvSpPr/>
            <p:nvPr/>
          </p:nvSpPr>
          <p:spPr>
            <a:xfrm>
              <a:off x="5929323" y="1497558"/>
              <a:ext cx="2499013" cy="479518"/>
            </a:xfrm>
            <a:prstGeom prst="wedgeRoundRectCallout">
              <a:avLst>
                <a:gd name="adj1" fmla="val -28773"/>
                <a:gd name="adj2" fmla="val 148334"/>
                <a:gd name="adj3" fmla="val 16667"/>
              </a:avLst>
            </a:prstGeom>
            <a:solidFill>
              <a:sysClr val="window" lastClr="FFFFFF"/>
            </a:solidFill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コンテンツ名とパスを</a:t>
              </a:r>
              <a:endParaRPr kumimoji="1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ＤＢ</a:t>
              </a:r>
              <a:r>
                <a:rPr kumimoji="1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に保存</a:t>
              </a:r>
              <a:endParaRPr kumimoji="1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  <p:sp>
          <p:nvSpPr>
            <p:cNvPr id="53" name="右矢印 52"/>
            <p:cNvSpPr/>
            <p:nvPr/>
          </p:nvSpPr>
          <p:spPr>
            <a:xfrm>
              <a:off x="2677254" y="2465384"/>
              <a:ext cx="2758842" cy="375071"/>
            </a:xfrm>
            <a:prstGeom prst="rightArrow">
              <a:avLst/>
            </a:prstGeom>
            <a:solidFill>
              <a:srgbClr val="0070C0"/>
            </a:solidFill>
            <a:ln w="19050" cap="flat" cmpd="sng" algn="ctr">
              <a:solidFill>
                <a:srgbClr val="0070C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  <p:sp>
          <p:nvSpPr>
            <p:cNvPr id="55" name="右矢印 54"/>
            <p:cNvSpPr/>
            <p:nvPr/>
          </p:nvSpPr>
          <p:spPr>
            <a:xfrm rot="10800000">
              <a:off x="2642176" y="3257349"/>
              <a:ext cx="2758842" cy="375071"/>
            </a:xfrm>
            <a:prstGeom prst="rightArrow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2332475" y="1905495"/>
              <a:ext cx="3654405" cy="582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　①</a:t>
              </a:r>
              <a:r>
                <a:rPr kumimoji="1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マーカのＩＤ番号をキーとして　　</a:t>
              </a:r>
              <a:endParaRPr kumimoji="1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ja-JP" altLang="en-US" sz="2800" kern="0" dirty="0" smtClean="0">
                  <a:solidFill>
                    <a:sysClr val="windowText" lastClr="000000"/>
                  </a:solidFill>
                </a:rPr>
                <a:t>　　  </a:t>
              </a:r>
              <a:r>
                <a:rPr kumimoji="1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コンテンツの取得要求</a:t>
              </a:r>
              <a:endParaRPr kumimoji="1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2446096" y="3695348"/>
              <a:ext cx="3654405" cy="582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800" kern="0" dirty="0">
                  <a:solidFill>
                    <a:sysClr val="windowText" lastClr="000000"/>
                  </a:solidFill>
                </a:rPr>
                <a:t>②</a:t>
              </a:r>
              <a:r>
                <a:rPr kumimoji="0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キーに応じて</a:t>
              </a:r>
              <a:r>
                <a:rPr kumimoji="0" lang="en-US" altLang="ja-JP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DB</a:t>
              </a:r>
              <a:r>
                <a:rPr kumimoji="0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に問い合わせ　</a:t>
              </a:r>
              <a:endPara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800" kern="0" dirty="0" smtClean="0">
                  <a:solidFill>
                    <a:sysClr val="windowText" lastClr="000000"/>
                  </a:solidFill>
                </a:rPr>
                <a:t>　  </a:t>
              </a:r>
              <a:r>
                <a:rPr kumimoji="0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コンテンツを送信</a:t>
              </a:r>
              <a:endParaRPr kumimoji="1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58" name="グループ化 32"/>
            <p:cNvGrpSpPr/>
            <p:nvPr/>
          </p:nvGrpSpPr>
          <p:grpSpPr>
            <a:xfrm>
              <a:off x="430476" y="2143122"/>
              <a:ext cx="2013424" cy="1911863"/>
              <a:chOff x="430476" y="2143122"/>
              <a:chExt cx="2013424" cy="1911863"/>
            </a:xfrm>
          </p:grpSpPr>
          <p:pic>
            <p:nvPicPr>
              <p:cNvPr id="62" name="Picture 4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37642" y="2143122"/>
                <a:ext cx="1406258" cy="14323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3" name="Picture 5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0476" y="3255789"/>
                <a:ext cx="703276" cy="7991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4" name="台形 63"/>
              <p:cNvSpPr/>
              <p:nvPr/>
            </p:nvSpPr>
            <p:spPr>
              <a:xfrm rot="3653370">
                <a:off x="846931" y="2989658"/>
                <a:ext cx="616722" cy="623758"/>
              </a:xfrm>
              <a:prstGeom prst="trapezoid">
                <a:avLst/>
              </a:prstGeom>
              <a:solidFill>
                <a:srgbClr val="FFFF00">
                  <a:alpha val="65000"/>
                </a:srgbClr>
              </a:solidFill>
              <a:ln w="19050" cap="flat" cmpd="sng" algn="ctr">
                <a:solidFill>
                  <a:srgbClr val="FFFF00">
                    <a:alpha val="67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endParaRPr>
              </a:p>
            </p:txBody>
          </p:sp>
        </p:grpSp>
        <p:sp>
          <p:nvSpPr>
            <p:cNvPr id="59" name="角丸四角形吹き出し 58"/>
            <p:cNvSpPr/>
            <p:nvPr/>
          </p:nvSpPr>
          <p:spPr>
            <a:xfrm>
              <a:off x="142844" y="1571618"/>
              <a:ext cx="2286647" cy="304802"/>
            </a:xfrm>
            <a:prstGeom prst="wedgeRoundRectCallout">
              <a:avLst>
                <a:gd name="adj1" fmla="val 20553"/>
                <a:gd name="adj2" fmla="val 166241"/>
                <a:gd name="adj3" fmla="val 16667"/>
              </a:avLst>
            </a:prstGeom>
            <a:solidFill>
              <a:sysClr val="window" lastClr="FFFFFF"/>
            </a:solidFill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ＡＲマーカを撮影</a:t>
              </a:r>
              <a:endParaRPr kumimoji="1" lang="ja-JP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  <p:sp>
          <p:nvSpPr>
            <p:cNvPr id="60" name="正方形/長方形 59"/>
            <p:cNvSpPr/>
            <p:nvPr/>
          </p:nvSpPr>
          <p:spPr>
            <a:xfrm>
              <a:off x="6613622" y="3557366"/>
              <a:ext cx="1214446" cy="357190"/>
            </a:xfrm>
            <a:prstGeom prst="rect">
              <a:avLst/>
            </a:prstGeom>
            <a:solidFill>
              <a:srgbClr val="7030A0"/>
            </a:solidFill>
            <a:ln w="19050" cap="flat" cmpd="sng" algn="ctr">
              <a:solidFill>
                <a:srgbClr val="7030A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３Ｄモデル　</a:t>
              </a:r>
            </a:p>
          </p:txBody>
        </p:sp>
        <p:sp>
          <p:nvSpPr>
            <p:cNvPr id="61" name="正方形/長方形 60"/>
            <p:cNvSpPr/>
            <p:nvPr/>
          </p:nvSpPr>
          <p:spPr>
            <a:xfrm>
              <a:off x="6613622" y="3985994"/>
              <a:ext cx="1214446" cy="357190"/>
            </a:xfrm>
            <a:prstGeom prst="rect">
              <a:avLst/>
            </a:prstGeom>
            <a:solidFill>
              <a:srgbClr val="7030A0"/>
            </a:solidFill>
            <a:ln w="19050" cap="flat" cmpd="sng" algn="ctr">
              <a:solidFill>
                <a:srgbClr val="7030A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テクスチャ　</a:t>
              </a:r>
            </a:p>
          </p:txBody>
        </p:sp>
        <p:sp>
          <p:nvSpPr>
            <p:cNvPr id="54" name="正方形/長方形 53"/>
            <p:cNvSpPr/>
            <p:nvPr/>
          </p:nvSpPr>
          <p:spPr>
            <a:xfrm>
              <a:off x="3471270" y="2856192"/>
              <a:ext cx="1031343" cy="399598"/>
            </a:xfrm>
            <a:prstGeom prst="rect">
              <a:avLst/>
            </a:prstGeom>
            <a:solidFill>
              <a:srgbClr val="00B050"/>
            </a:solidFill>
            <a:ln w="19050" cap="flat" cmpd="sng" algn="ctr">
              <a:solidFill>
                <a:srgbClr val="00B05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3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Tw Cen MT"/>
                  <a:ea typeface="HGPｺﾞｼｯｸE"/>
                  <a:cs typeface="+mn-cs"/>
                </a:rPr>
                <a:t>HTTP</a:t>
              </a:r>
              <a:endParaRPr kumimoji="1" lang="ja-JP" altLang="en-US" sz="3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Tw Cen MT"/>
                <a:ea typeface="HGPｺﾞｼｯｸE"/>
                <a:cs typeface="+mn-cs"/>
              </a:endParaRPr>
            </a:p>
          </p:txBody>
        </p:sp>
      </p:grpSp>
      <p:sp>
        <p:nvSpPr>
          <p:cNvPr id="16" name="正方形/長方形 15"/>
          <p:cNvSpPr/>
          <p:nvPr/>
        </p:nvSpPr>
        <p:spPr>
          <a:xfrm>
            <a:off x="2448862" y="22052334"/>
            <a:ext cx="6282413" cy="92790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89236" tIns="44618" rIns="89236" bIns="44618" rtlCol="0" anchor="ctr"/>
          <a:lstStyle/>
          <a:p>
            <a:r>
              <a:rPr lang="en-US" altLang="ja-JP" sz="5900" b="1" dirty="0" smtClean="0"/>
              <a:t> </a:t>
            </a:r>
            <a:r>
              <a:rPr lang="en-US" altLang="ja-JP" sz="5900" dirty="0" smtClean="0"/>
              <a:t>3.</a:t>
            </a:r>
            <a:r>
              <a:rPr lang="ja-JP" altLang="en-US" sz="5900" dirty="0" smtClean="0"/>
              <a:t>システムの概要</a:t>
            </a:r>
            <a:endParaRPr lang="ja-JP" altLang="en-US" sz="5900" dirty="0"/>
          </a:p>
        </p:txBody>
      </p:sp>
      <p:sp>
        <p:nvSpPr>
          <p:cNvPr id="69" name="下矢印 68"/>
          <p:cNvSpPr/>
          <p:nvPr/>
        </p:nvSpPr>
        <p:spPr bwMode="auto">
          <a:xfrm rot="16200000">
            <a:off x="1913077" y="10033574"/>
            <a:ext cx="1071570" cy="1000132"/>
          </a:xfrm>
          <a:prstGeom prst="downArrow">
            <a:avLst/>
          </a:prstGeom>
          <a:solidFill>
            <a:srgbClr val="00B0F0"/>
          </a:solidFill>
          <a:ln w="38100" cap="flat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algn="ctr" defTabSz="892363"/>
            <a:endParaRPr kumimoji="0" lang="ja-JP" altLang="en-US" sz="3500" kern="0" dirty="0" smtClean="0">
              <a:solidFill>
                <a:srgbClr val="D90B00"/>
              </a:solidFill>
              <a:ea typeface="ＭＳ Ｐゴシック" charset="-128"/>
            </a:endParaRPr>
          </a:p>
        </p:txBody>
      </p:sp>
      <p:pic>
        <p:nvPicPr>
          <p:cNvPr id="2050" name="Picture 2" descr="http://www.iizuka.kyutech.ac.jp/kit/wp-content/uploads/2012/11/IMG_5413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5296384" y="6549620"/>
            <a:ext cx="3857651" cy="2571768"/>
          </a:xfrm>
          <a:prstGeom prst="rect">
            <a:avLst/>
          </a:prstGeom>
          <a:noFill/>
        </p:spPr>
      </p:pic>
      <p:pic>
        <p:nvPicPr>
          <p:cNvPr id="2057" name="Picture 9" descr="C:\Users\ryoko\Desktop\l_moto_necar1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2895843" y="9312723"/>
            <a:ext cx="4000528" cy="2665352"/>
          </a:xfrm>
          <a:prstGeom prst="rect">
            <a:avLst/>
          </a:prstGeom>
          <a:noFill/>
        </p:spPr>
      </p:pic>
      <p:sp>
        <p:nvSpPr>
          <p:cNvPr id="67" name="テキスト ボックス 66"/>
          <p:cNvSpPr txBox="1"/>
          <p:nvPr/>
        </p:nvSpPr>
        <p:spPr>
          <a:xfrm>
            <a:off x="26553126" y="17835795"/>
            <a:ext cx="17145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bg1"/>
                </a:solidFill>
              </a:rPr>
              <a:t>コンテンツ</a:t>
            </a:r>
            <a:r>
              <a:rPr lang="en-US" altLang="ja-JP" sz="2400" dirty="0" smtClean="0">
                <a:solidFill>
                  <a:schemeClr val="bg1"/>
                </a:solidFill>
              </a:rPr>
              <a:t>Web</a:t>
            </a:r>
            <a:r>
              <a:rPr lang="ja-JP" altLang="en-US" sz="2400" dirty="0" smtClean="0">
                <a:solidFill>
                  <a:schemeClr val="bg1"/>
                </a:solidFill>
              </a:rPr>
              <a:t>サーバ</a:t>
            </a:r>
            <a:endParaRPr kumimoji="1" lang="ja-JP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 bwMode="auto">
          <a:xfrm>
            <a:off x="1674491" y="18568391"/>
            <a:ext cx="3789416" cy="1434640"/>
          </a:xfrm>
          <a:prstGeom prst="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kumimoji="0" lang="ja-JP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</a:p>
        </p:txBody>
      </p:sp>
      <p:sp>
        <p:nvSpPr>
          <p:cNvPr id="71" name="正方形/長方形 70"/>
          <p:cNvSpPr/>
          <p:nvPr/>
        </p:nvSpPr>
        <p:spPr bwMode="auto">
          <a:xfrm>
            <a:off x="6367535" y="18568391"/>
            <a:ext cx="3908383" cy="1400658"/>
          </a:xfrm>
          <a:prstGeom prst="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</a:p>
        </p:txBody>
      </p:sp>
      <p:sp>
        <p:nvSpPr>
          <p:cNvPr id="66" name="正方形/長方形 65"/>
          <p:cNvSpPr/>
          <p:nvPr/>
        </p:nvSpPr>
        <p:spPr bwMode="auto">
          <a:xfrm>
            <a:off x="11082211" y="18542266"/>
            <a:ext cx="3522292" cy="1434640"/>
          </a:xfrm>
          <a:prstGeom prst="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4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kumimoji="0" lang="ja-JP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60948" y="25075537"/>
            <a:ext cx="1917236" cy="26640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342770" y="25043204"/>
            <a:ext cx="2016000" cy="2663726"/>
          </a:xfrm>
          <a:prstGeom prst="rect">
            <a:avLst/>
          </a:prstGeom>
        </p:spPr>
      </p:pic>
      <p:sp>
        <p:nvSpPr>
          <p:cNvPr id="68" name="テキスト ボックス 67"/>
          <p:cNvSpPr txBox="1"/>
          <p:nvPr/>
        </p:nvSpPr>
        <p:spPr>
          <a:xfrm>
            <a:off x="19235881" y="27846591"/>
            <a:ext cx="2512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kern="0" dirty="0" smtClean="0">
                <a:solidFill>
                  <a:sysClr val="windowText" lastClr="000000"/>
                </a:solidFill>
              </a:rPr>
              <a:t>コンテンツ無</a:t>
            </a:r>
            <a:endParaRPr lang="en-US" altLang="ja-JP" sz="3200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5" t="25169" r="19419" b="25273"/>
          <a:stretch/>
        </p:blipFill>
        <p:spPr>
          <a:xfrm>
            <a:off x="24249948" y="13648779"/>
            <a:ext cx="2653381" cy="936487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8" t="25076" r="17383" b="25785"/>
          <a:stretch/>
        </p:blipFill>
        <p:spPr>
          <a:xfrm>
            <a:off x="26820489" y="13214911"/>
            <a:ext cx="2415668" cy="1903253"/>
          </a:xfrm>
          <a:prstGeom prst="rect">
            <a:avLst/>
          </a:prstGeom>
        </p:spPr>
      </p:pic>
      <p:grpSp>
        <p:nvGrpSpPr>
          <p:cNvPr id="29" name="グループ化 28"/>
          <p:cNvGrpSpPr/>
          <p:nvPr/>
        </p:nvGrpSpPr>
        <p:grpSpPr>
          <a:xfrm>
            <a:off x="2610595" y="25004662"/>
            <a:ext cx="10895032" cy="2538283"/>
            <a:chOff x="2156723" y="25004662"/>
            <a:chExt cx="10895032" cy="2538283"/>
          </a:xfrm>
        </p:grpSpPr>
        <p:pic>
          <p:nvPicPr>
            <p:cNvPr id="75" name="Picture 5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6723" y="25148678"/>
              <a:ext cx="1691859" cy="1633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右矢印 1"/>
            <p:cNvSpPr/>
            <p:nvPr/>
          </p:nvSpPr>
          <p:spPr bwMode="auto">
            <a:xfrm>
              <a:off x="4414252" y="25580726"/>
              <a:ext cx="1508711" cy="849057"/>
            </a:xfrm>
            <a:prstGeom prst="rightArrow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149085" y="26501791"/>
              <a:ext cx="21339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アプリで撮影</a:t>
              </a:r>
              <a:endParaRPr kumimoji="1" lang="ja-JP" altLang="en-US" sz="2800" dirty="0"/>
            </a:p>
          </p:txBody>
        </p:sp>
        <p:sp>
          <p:nvSpPr>
            <p:cNvPr id="20" name="角丸四角形 19"/>
            <p:cNvSpPr/>
            <p:nvPr/>
          </p:nvSpPr>
          <p:spPr bwMode="auto">
            <a:xfrm>
              <a:off x="6643043" y="25004662"/>
              <a:ext cx="1584176" cy="2304256"/>
            </a:xfrm>
            <a:prstGeom prst="roundRect">
              <a:avLst/>
            </a:prstGeom>
            <a:solidFill>
              <a:schemeClr val="tx1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21" name="正方形/長方形 20"/>
            <p:cNvSpPr/>
            <p:nvPr/>
          </p:nvSpPr>
          <p:spPr bwMode="auto">
            <a:xfrm>
              <a:off x="6730049" y="25220686"/>
              <a:ext cx="1410161" cy="1873855"/>
            </a:xfrm>
            <a:prstGeom prst="rect">
              <a:avLst/>
            </a:prstGeom>
            <a:solidFill>
              <a:schemeClr val="bg1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72" name="テキスト ボックス 71"/>
            <p:cNvSpPr txBox="1"/>
            <p:nvPr/>
          </p:nvSpPr>
          <p:spPr>
            <a:xfrm>
              <a:off x="6859067" y="25868758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3600" b="1" dirty="0"/>
                <a:t>端末</a:t>
              </a:r>
              <a:endParaRPr kumimoji="1" lang="ja-JP" altLang="en-US" sz="3600" b="1" dirty="0"/>
            </a:p>
          </p:txBody>
        </p:sp>
        <p:sp>
          <p:nvSpPr>
            <p:cNvPr id="27" name="左右矢印 26"/>
            <p:cNvSpPr/>
            <p:nvPr/>
          </p:nvSpPr>
          <p:spPr bwMode="auto">
            <a:xfrm>
              <a:off x="8731275" y="25580726"/>
              <a:ext cx="1931055" cy="891626"/>
            </a:xfrm>
            <a:prstGeom prst="leftRightArrow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28" name="円柱 27"/>
            <p:cNvSpPr/>
            <p:nvPr/>
          </p:nvSpPr>
          <p:spPr bwMode="auto">
            <a:xfrm>
              <a:off x="11093688" y="25148678"/>
              <a:ext cx="1958067" cy="2088232"/>
            </a:xfrm>
            <a:prstGeom prst="can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ja-JP" sz="2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ea typeface="ＭＳ Ｐゴシック" charset="-128"/>
                </a:rPr>
                <a:t>Web</a:t>
              </a:r>
              <a:r>
                <a:rPr kumimoji="0" lang="ja-JP" altLang="en-US" sz="2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ea typeface="ＭＳ Ｐゴシック" charset="-128"/>
                </a:rPr>
                <a:t>サーバ</a:t>
              </a:r>
            </a:p>
          </p:txBody>
        </p:sp>
        <p:sp>
          <p:nvSpPr>
            <p:cNvPr id="73" name="テキスト ボックス 72"/>
            <p:cNvSpPr txBox="1"/>
            <p:nvPr/>
          </p:nvSpPr>
          <p:spPr>
            <a:xfrm>
              <a:off x="8443243" y="26588838"/>
              <a:ext cx="259558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コンテンツの問</a:t>
              </a:r>
              <a:endParaRPr kumimoji="1" lang="en-US" altLang="ja-JP" sz="2800" dirty="0" smtClean="0"/>
            </a:p>
            <a:p>
              <a:r>
                <a:rPr kumimoji="1" lang="ja-JP" altLang="en-US" sz="2800" dirty="0" smtClean="0"/>
                <a:t>い合わせと表示</a:t>
              </a:r>
              <a:endParaRPr kumimoji="1" lang="ja-JP" altLang="en-US" sz="2800" dirty="0"/>
            </a:p>
          </p:txBody>
        </p:sp>
      </p:grpSp>
      <p:pic>
        <p:nvPicPr>
          <p:cNvPr id="226" name="図 225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63" t="2456" r="4848" b="25107"/>
          <a:stretch/>
        </p:blipFill>
        <p:spPr>
          <a:xfrm>
            <a:off x="25196760" y="21224806"/>
            <a:ext cx="3999512" cy="2949640"/>
          </a:xfrm>
          <a:prstGeom prst="rect">
            <a:avLst/>
          </a:prstGeom>
        </p:spPr>
      </p:pic>
      <p:sp>
        <p:nvSpPr>
          <p:cNvPr id="76" name="テキスト ボックス 75"/>
          <p:cNvSpPr txBox="1"/>
          <p:nvPr/>
        </p:nvSpPr>
        <p:spPr>
          <a:xfrm>
            <a:off x="23724619" y="27874843"/>
            <a:ext cx="2512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kern="0" dirty="0" smtClean="0">
                <a:solidFill>
                  <a:sysClr val="windowText" lastClr="000000"/>
                </a:solidFill>
              </a:rPr>
              <a:t>コンテンツ</a:t>
            </a:r>
            <a:r>
              <a:rPr lang="ja-JP" altLang="en-US" sz="3200" kern="0" dirty="0">
                <a:solidFill>
                  <a:sysClr val="windowText" lastClr="000000"/>
                </a:solidFill>
              </a:rPr>
              <a:t>有</a:t>
            </a:r>
            <a:endParaRPr lang="en-US" altLang="ja-JP" sz="3200" kern="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227" name="図 226"/>
          <p:cNvPicPr>
            <a:picLocks noChangeAspect="1"/>
          </p:cNvPicPr>
          <p:nvPr/>
        </p:nvPicPr>
        <p:blipFill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5799" y="6545820"/>
            <a:ext cx="3531054" cy="2648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2D050"/>
        </a:solidFill>
        <a:ln w="38100" cap="flat">
          <a:solidFill>
            <a:srgbClr val="000000"/>
          </a:solidFill>
          <a:prstDash val="solid"/>
          <a:miter lim="800000"/>
          <a:headEnd type="none" w="med" len="med"/>
          <a:tailEnd type="none" w="med" len="med"/>
        </a:ln>
      </a:spPr>
      <a:bodyPr lIns="0" tIns="0" rIns="0" bIns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kern="0" cap="none" spc="0" normalizeH="0" baseline="0" noProof="0" dirty="0" smtClean="0">
            <a:ln>
              <a:noFill/>
            </a:ln>
            <a:solidFill>
              <a:srgbClr val="D90B00"/>
            </a:solidFill>
            <a:effectLst/>
            <a:uLnTx/>
            <a:uFillTx/>
            <a:ea typeface="ＭＳ Ｐゴシック" charset="-128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13591</TotalTime>
  <Words>215</Words>
  <Application>Microsoft Macintosh PowerPoint</Application>
  <PresentationFormat>ユーザー設定</PresentationFormat>
  <Paragraphs>134</Paragraphs>
  <Slides>1</Slides>
  <Notes>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古幡篤基</dc:creator>
  <cp:lastModifiedBy>立野 圭一</cp:lastModifiedBy>
  <cp:revision>174</cp:revision>
  <dcterms:created xsi:type="dcterms:W3CDTF">2012-07-21T08:44:11Z</dcterms:created>
  <dcterms:modified xsi:type="dcterms:W3CDTF">2018-09-11T10:00:32Z</dcterms:modified>
</cp:coreProperties>
</file>

<file path=docProps/thumbnail.jpeg>
</file>